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 problems:</a:t>
            </a:r>
          </a:p>
          <a:p>
            <a:r>
              <a:rPr lang="en-US" dirty="0"/>
              <a:t>Self-Check 5.1: </a:t>
            </a:r>
            <a:r>
              <a:rPr lang="en-US" dirty="0" err="1"/>
              <a:t>whileLoops</a:t>
            </a:r>
            <a:endParaRPr lang="en-US" dirty="0"/>
          </a:p>
          <a:p>
            <a:r>
              <a:rPr lang="en-US" dirty="0"/>
              <a:t>Self-Check 5.2: </a:t>
            </a:r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Self-Check 5.3: whileLoopMystery1</a:t>
            </a:r>
          </a:p>
          <a:p>
            <a:r>
              <a:rPr lang="en-US" dirty="0"/>
              <a:t>Self-Check 5.4: whileLoopMystery2</a:t>
            </a:r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 problems:</a:t>
            </a:r>
          </a:p>
          <a:p>
            <a:r>
              <a:rPr lang="en-US" dirty="0"/>
              <a:t>Self-Check 5.5: </a:t>
            </a:r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Self-Check 5.6: randomInteger0to10</a:t>
            </a:r>
          </a:p>
          <a:p>
            <a:r>
              <a:rPr lang="en-US" dirty="0"/>
              <a:t>Self-Check 5.7: randomOddInteger50to99</a:t>
            </a:r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Character String Processing: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531370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405223"/>
            <a:ext cx="5956300" cy="20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3460E-D14B-4464-94B9-DCEE19860274}"/>
              </a:ext>
            </a:extLst>
          </p:cNvPr>
          <p:cNvSpPr/>
          <p:nvPr/>
        </p:nvSpPr>
        <p:spPr>
          <a:xfrm>
            <a:off x="838200" y="1464697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substring(index, index + 1)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BA4A-0A6E-46B1-B1C5-2D642975CFE6}"/>
              </a:ext>
            </a:extLst>
          </p:cNvPr>
          <p:cNvSpPr txBox="1"/>
          <p:nvPr/>
        </p:nvSpPr>
        <p:spPr>
          <a:xfrm>
            <a:off x="5192484" y="6400800"/>
            <a:ext cx="315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s.substring</a:t>
            </a:r>
            <a:r>
              <a:rPr lang="en-US" sz="1400" dirty="0">
                <a:latin typeface="Consolas" panose="020B0609020204030204" pitchFamily="49" charset="0"/>
              </a:rPr>
              <a:t>(6, 7) </a:t>
            </a:r>
            <a:r>
              <a:rPr 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returns</a:t>
            </a:r>
            <a:r>
              <a:rPr lang="en-US" sz="1400" dirty="0">
                <a:latin typeface="Consolas" panose="020B06090202040302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/>
              <a:t>Returns a value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&lt;0 </a:t>
            </a:r>
            <a:r>
              <a:rPr lang="en-US" sz="2400"/>
              <a:t>if this is lexicographically less than second string</a:t>
            </a:r>
          </a:p>
          <a:p>
            <a:r>
              <a:rPr lang="en-US" sz="2400"/>
              <a:t>Returns </a:t>
            </a:r>
            <a:r>
              <a:rPr lang="en-US" sz="2400" dirty="0"/>
              <a:t>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both strings are equal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lexicographically greater than second string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the following Practice self-check questions:</a:t>
            </a:r>
          </a:p>
          <a:p>
            <a:r>
              <a:rPr lang="en-US" dirty="0"/>
              <a:t>Self-Check 3.23: promptMultiplyBy2</a:t>
            </a:r>
          </a:p>
          <a:p>
            <a:r>
              <a:rPr lang="en-US" dirty="0"/>
              <a:t>Self-Check 3.24: </a:t>
            </a:r>
            <a:r>
              <a:rPr lang="en-US" dirty="0" err="1"/>
              <a:t>SumNumbers</a:t>
            </a:r>
            <a:endParaRPr lang="en-US" dirty="0"/>
          </a:p>
          <a:p>
            <a:r>
              <a:rPr lang="en-US" dirty="0"/>
              <a:t>Self-Check 3.25: </a:t>
            </a:r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 example questions:</a:t>
            </a:r>
          </a:p>
          <a:p>
            <a:r>
              <a:rPr lang="en-US" dirty="0"/>
              <a:t>Exercise 3.12: scientific</a:t>
            </a:r>
          </a:p>
          <a:p>
            <a:r>
              <a:rPr lang="en-US" dirty="0"/>
              <a:t>Exercise 3.14: </a:t>
            </a:r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/>
              <a:t>Exercise 3.15: </a:t>
            </a:r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E83E049C87AC4AB56F27089B4ACA55" ma:contentTypeVersion="12" ma:contentTypeDescription="Create a new document." ma:contentTypeScope="" ma:versionID="1178fe99ddca204d3fc8224f4ed0acf8">
  <xsd:schema xmlns:xsd="http://www.w3.org/2001/XMLSchema" xmlns:xs="http://www.w3.org/2001/XMLSchema" xmlns:p="http://schemas.microsoft.com/office/2006/metadata/properties" xmlns:ns2="be898649-fe57-4b08-9fd4-31fc752880e3" xmlns:ns3="6f430b7c-f2e9-4385-9cb2-4dd06cc2317e" targetNamespace="http://schemas.microsoft.com/office/2006/metadata/properties" ma:root="true" ma:fieldsID="05a700af6660b82c6e85ae510b7169e9" ns2:_="" ns3:_="">
    <xsd:import namespace="be898649-fe57-4b08-9fd4-31fc752880e3"/>
    <xsd:import namespace="6f430b7c-f2e9-4385-9cb2-4dd06cc231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98649-fe57-4b08-9fd4-31fc752880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30b7c-f2e9-4385-9cb2-4dd06cc2317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AF5F81-45BD-4B7B-9C36-002F4BFA56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98649-fe57-4b08-9fd4-31fc752880e3"/>
    <ds:schemaRef ds:uri="6f430b7c-f2e9-4385-9cb2-4dd06cc231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4507</Words>
  <Application>Microsoft Office PowerPoint</Application>
  <PresentationFormat>Widescreen</PresentationFormat>
  <Paragraphs>1100</Paragraphs>
  <Slides>177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Arial</vt:lpstr>
      <vt:lpstr>Calibri</vt:lpstr>
      <vt:lpstr>Calibri Light</vt:lpstr>
      <vt:lpstr>Cambria Math</vt:lpstr>
      <vt:lpstr>Consolas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Single Character String Processing: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 Problem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 Problems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Andrew Spiece (DIGITAL INTELLIGENCE SYSTEMS,)</cp:lastModifiedBy>
  <cp:revision>54</cp:revision>
  <dcterms:created xsi:type="dcterms:W3CDTF">2016-08-17T20:14:45Z</dcterms:created>
  <dcterms:modified xsi:type="dcterms:W3CDTF">2020-02-19T03:20:32Z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0x01010011E83E049C87AC4AB56F27089B4ACA55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